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F513C0-B2C3-4AD5-A216-125B069CFF9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AD73AD-8A43-4F8D-BDF2-BE6ACF937A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ENTREPRENEURSHIP I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Ind. 4.03 – Acquire a foundational knowledge of product/service management to understand its scope and nature.</a:t>
            </a:r>
          </a:p>
        </p:txBody>
      </p:sp>
    </p:spTree>
    <p:extLst>
      <p:ext uri="{BB962C8B-B14F-4D97-AF65-F5344CB8AC3E}">
        <p14:creationId xmlns:p14="http://schemas.microsoft.com/office/powerpoint/2010/main" val="307135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Write the </a:t>
            </a:r>
            <a:r>
              <a:rPr lang="en-US" smtClean="0"/>
              <a:t>first </a:t>
            </a:r>
            <a:r>
              <a:rPr lang="en-US" smtClean="0"/>
              <a:t>image  or thought  that </a:t>
            </a:r>
            <a:r>
              <a:rPr lang="en-US" dirty="0" smtClean="0"/>
              <a:t>comes to mind for each </a:t>
            </a:r>
            <a:r>
              <a:rPr lang="en-US" dirty="0" smtClean="0"/>
              <a:t>product.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0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Develop New Products</a:t>
            </a:r>
          </a:p>
          <a:p>
            <a:pPr lvl="1"/>
            <a:r>
              <a:rPr lang="en-US" dirty="0" smtClean="0"/>
              <a:t>New products are those that have never been offered before, modified, or presented or distributed differently</a:t>
            </a:r>
          </a:p>
          <a:p>
            <a:pPr lvl="1"/>
            <a:r>
              <a:rPr lang="en-US" dirty="0" smtClean="0"/>
              <a:t>Some ways businesses obtain new products is to purchase them, license them, acquire a new company, or develop them internally</a:t>
            </a:r>
          </a:p>
          <a:p>
            <a:pPr lvl="1"/>
            <a:r>
              <a:rPr lang="en-US" dirty="0" smtClean="0"/>
              <a:t>Steps for  internal development:</a:t>
            </a:r>
          </a:p>
          <a:p>
            <a:pPr lvl="2"/>
            <a:r>
              <a:rPr lang="en-US" dirty="0" smtClean="0"/>
              <a:t>Generate idea</a:t>
            </a:r>
          </a:p>
          <a:p>
            <a:pPr lvl="2"/>
            <a:r>
              <a:rPr lang="en-US" dirty="0" smtClean="0"/>
              <a:t>Screen ideas</a:t>
            </a:r>
          </a:p>
          <a:p>
            <a:pPr lvl="2"/>
            <a:r>
              <a:rPr lang="en-US" dirty="0" smtClean="0"/>
              <a:t>Test product concept (</a:t>
            </a:r>
            <a:r>
              <a:rPr lang="en-US" dirty="0" err="1" smtClean="0"/>
              <a:t>Protype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Conduct feasibility analysis</a:t>
            </a:r>
          </a:p>
          <a:p>
            <a:pPr lvl="2"/>
            <a:r>
              <a:rPr lang="en-US" dirty="0" smtClean="0"/>
              <a:t>Develop product</a:t>
            </a:r>
          </a:p>
          <a:p>
            <a:pPr lvl="2"/>
            <a:r>
              <a:rPr lang="en-US" dirty="0" smtClean="0"/>
              <a:t>Test Market (introducing the product to a limited market)</a:t>
            </a:r>
          </a:p>
          <a:p>
            <a:pPr lvl="2"/>
            <a:r>
              <a:rPr lang="en-US" dirty="0" smtClean="0"/>
              <a:t>Commercialize the product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Phases of Product/Service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8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 startAt="2"/>
            </a:pPr>
            <a:r>
              <a:rPr lang="en-US" dirty="0" smtClean="0"/>
              <a:t>Monitor Existing Products</a:t>
            </a:r>
          </a:p>
          <a:p>
            <a:pPr lvl="1"/>
            <a:r>
              <a:rPr lang="en-US" dirty="0" smtClean="0"/>
              <a:t>Existing products are those goods and services already on the market</a:t>
            </a:r>
          </a:p>
          <a:p>
            <a:pPr lvl="1"/>
            <a:r>
              <a:rPr lang="en-US" dirty="0" smtClean="0"/>
              <a:t>They are monitored for sales, profit, market share, and how well they are meeting goals and expectations</a:t>
            </a:r>
          </a:p>
          <a:p>
            <a:pPr lvl="1"/>
            <a:r>
              <a:rPr lang="en-US" dirty="0" smtClean="0"/>
              <a:t>Possible decisions that can be made: keep it as is, modify, reposition (change marketing strategy), or eliminate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Product/Service Management</a:t>
            </a:r>
          </a:p>
        </p:txBody>
      </p:sp>
      <p:pic>
        <p:nvPicPr>
          <p:cNvPr id="7170" name="Picture 2" descr="C:\Users\meltonm\AppData\Local\Microsoft\Windows\Temporary Internet Files\Content.IE5\H5V27B7T\MP9004094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4724400"/>
            <a:ext cx="12668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ltonm\AppData\Local\Microsoft\Windows\Temporary Internet Files\Content.IE5\UZE1Q17Y\MP9004437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96691"/>
            <a:ext cx="2581656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8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 startAt="3"/>
            </a:pPr>
            <a:r>
              <a:rPr lang="en-US" dirty="0" smtClean="0"/>
              <a:t>Eliminate Weak Products (aka Product Discontinuation)  </a:t>
            </a:r>
          </a:p>
          <a:p>
            <a:pPr lvl="1"/>
            <a:r>
              <a:rPr lang="en-US" dirty="0" smtClean="0"/>
              <a:t>Weak products are those with declining sales/profitability </a:t>
            </a:r>
          </a:p>
          <a:p>
            <a:pPr lvl="1"/>
            <a:r>
              <a:rPr lang="en-US" dirty="0" smtClean="0"/>
              <a:t>Some products can be dropped immediately while others need to be withdrawn over a period of time to allow customers to find replacements and maintain good will</a:t>
            </a:r>
          </a:p>
          <a:p>
            <a:pPr lvl="1"/>
            <a:endParaRPr lang="en-US" dirty="0" smtClean="0"/>
          </a:p>
          <a:p>
            <a:pPr marL="880110" lvl="1" indent="-514350">
              <a:buAutoNum type="arabicParenR" startAt="3"/>
            </a:pPr>
            <a:endParaRPr lang="en-US" dirty="0" smtClean="0"/>
          </a:p>
          <a:p>
            <a:pPr marL="880110" lvl="1" indent="-514350">
              <a:buAutoNum type="arabicParenR" startAt="3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Product/Service Management</a:t>
            </a:r>
          </a:p>
        </p:txBody>
      </p:sp>
      <p:pic>
        <p:nvPicPr>
          <p:cNvPr id="8194" name="Picture 2" descr="C:\Users\meltonm\AppData\Local\Microsoft\Windows\Temporary Internet Files\Content.IE5\3ZKYBK8I\MC9001979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2526838" cy="18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eltonm\AppData\Local\Microsoft\Windows\Temporary Internet Files\Content.IE5\UZE1Q17Y\MC9000787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976438" cy="18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6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Think about the last product you purchased…. Have you ever thought about who’s responsible for those products and what their job duties entail?</a:t>
            </a:r>
          </a:p>
          <a:p>
            <a:r>
              <a:rPr lang="en-US" dirty="0" smtClean="0"/>
              <a:t>Managing products &amp; services effectively is vital to the success of any business!  Products just don’t appear on the market overnight…</a:t>
            </a:r>
          </a:p>
          <a:p>
            <a:pPr lvl="1"/>
            <a:r>
              <a:rPr lang="en-US" dirty="0" smtClean="0"/>
              <a:t>Chick-</a:t>
            </a:r>
            <a:r>
              <a:rPr lang="en-US" dirty="0" err="1" smtClean="0"/>
              <a:t>fil</a:t>
            </a:r>
            <a:r>
              <a:rPr lang="en-US" dirty="0" smtClean="0"/>
              <a:t>-A spent 6 years developing a chicken sandwich that costs less than $4</a:t>
            </a:r>
          </a:p>
          <a:p>
            <a:pPr lvl="1"/>
            <a:r>
              <a:rPr lang="en-US" dirty="0" smtClean="0"/>
              <a:t>The Polio vaccine took over 10 years to develop</a:t>
            </a:r>
          </a:p>
          <a:p>
            <a:pPr lvl="1"/>
            <a:r>
              <a:rPr lang="en-US" dirty="0" smtClean="0"/>
              <a:t>Google took over 3 years to develop</a:t>
            </a:r>
          </a:p>
          <a:p>
            <a:pPr lvl="1"/>
            <a:r>
              <a:rPr lang="en-US" dirty="0" smtClean="0"/>
              <a:t>Those examples are just the beginning of the products life, products must be managed throughout their life!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Product/service management is a marketing function that involves </a:t>
            </a:r>
            <a:r>
              <a:rPr lang="en-US" dirty="0" smtClean="0"/>
              <a:t>obtaining, developing</a:t>
            </a:r>
            <a:r>
              <a:rPr lang="en-US" dirty="0"/>
              <a:t>, maintaining, and improving a product or service mix in response </a:t>
            </a:r>
            <a:r>
              <a:rPr lang="en-US" dirty="0" smtClean="0"/>
              <a:t>to market </a:t>
            </a:r>
            <a:r>
              <a:rPr lang="en-US" dirty="0"/>
              <a:t>opportunities.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Product/Service Management</a:t>
            </a:r>
            <a:endParaRPr lang="en-US" dirty="0"/>
          </a:p>
        </p:txBody>
      </p:sp>
      <p:pic>
        <p:nvPicPr>
          <p:cNvPr id="1026" name="Picture 2" descr="C:\Users\meltonm\AppData\Local\Microsoft\Windows\Temporary Internet Files\Content.IE5\BODNESX7\MP9004005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657600"/>
            <a:ext cx="25298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tonm\AppData\Local\Microsoft\Windows\Temporary Internet Files\Content.IE5\3ZKYBK8I\MC9002954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2092859" cy="23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tonm\AppData\Local\Microsoft\Windows\Temporary Internet Files\Content.IE5\UZE1Q17Y\MC9004332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535725" cy="25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6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637593"/>
          </a:xfrm>
        </p:spPr>
        <p:txBody>
          <a:bodyPr/>
          <a:lstStyle/>
          <a:p>
            <a:r>
              <a:rPr lang="en-US" b="0" dirty="0" smtClean="0"/>
              <a:t>Products can be either a good or a service…..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Goods are tangible objects that can be manufactured &amp; produced for resale, along with its associated benefits.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2054" name="Picture 6" descr="C:\Users\meltonm\AppData\Local\Microsoft\Windows\Temporary Internet Files\Content.IE5\UZE1Q17Y\MC9004398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182880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eltonm\AppData\Local\Microsoft\Windows\Temporary Internet Files\Content.IE5\H5V27B7T\MC900215525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3844"/>
            <a:ext cx="1952531" cy="27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eltonm\AppData\Local\Microsoft\Windows\Temporary Internet Files\Content.IE5\UZE1Q17Y\MP90044364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1725168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eltonm\AppData\Local\Microsoft\Windows\Temporary Internet Files\Content.IE5\H5V27B7T\MP90044424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80372"/>
            <a:ext cx="2584704" cy="17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eltonm\AppData\Local\Microsoft\Windows\Temporary Internet Files\Content.IE5\UZE1Q17Y\MC9000129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19742"/>
            <a:ext cx="1935785" cy="20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b="0" dirty="0"/>
              <a:t>Products can be either a good or a service…..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Services are intangible activities performed by other people in exchange for payment along, along with its associated benefits.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42751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types :</a:t>
            </a:r>
          </a:p>
          <a:p>
            <a:pPr lvl="1"/>
            <a:r>
              <a:rPr lang="en-US" dirty="0" smtClean="0"/>
              <a:t>Product-related: the service is attached to some sort of tangible good (</a:t>
            </a:r>
            <a:r>
              <a:rPr lang="en-US" dirty="0" err="1" smtClean="0"/>
              <a:t>ie</a:t>
            </a:r>
            <a:r>
              <a:rPr lang="en-US" dirty="0" smtClean="0"/>
              <a:t>. Cell phone &amp; service)</a:t>
            </a:r>
          </a:p>
          <a:p>
            <a:pPr lvl="1"/>
            <a:r>
              <a:rPr lang="en-US" dirty="0" smtClean="0"/>
              <a:t>Pure: the service is not attached to any tangible good</a:t>
            </a:r>
          </a:p>
          <a:p>
            <a:pPr lvl="2"/>
            <a:r>
              <a:rPr lang="en-US" dirty="0" smtClean="0"/>
              <a:t>The service itself is the business’s primary product (</a:t>
            </a:r>
            <a:r>
              <a:rPr lang="en-US" dirty="0" err="1" smtClean="0"/>
              <a:t>i.e</a:t>
            </a:r>
            <a:r>
              <a:rPr lang="en-US" dirty="0" smtClean="0"/>
              <a:t> banks)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3074" name="Picture 2" descr="C:\Users\meltonm\AppData\Local\Microsoft\Windows\Temporary Internet Files\Content.IE5\H5V27B7T\MC900245137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2209800" cy="9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ltonm\AppData\Local\Microsoft\Windows\Temporary Internet Files\Content.IE5\UZE1Q17Y\MP9002894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8983"/>
            <a:ext cx="1746504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eltonm\AppData\Local\Microsoft\Windows\Temporary Internet Files\Content.IE5\3ZKYBK8I\MP90042770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199"/>
            <a:ext cx="1747019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3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big company, an entire product/service management department may exist, </a:t>
            </a:r>
            <a:r>
              <a:rPr lang="en-US" dirty="0" smtClean="0"/>
              <a:t>but even </a:t>
            </a:r>
            <a:r>
              <a:rPr lang="en-US" dirty="0"/>
              <a:t>in a small business, the owner or manager is constantly making decisions </a:t>
            </a:r>
            <a:r>
              <a:rPr lang="en-US" dirty="0" smtClean="0"/>
              <a:t>about what </a:t>
            </a:r>
            <a:r>
              <a:rPr lang="en-US" dirty="0"/>
              <a:t>to offer to customers in the product/service </a:t>
            </a:r>
            <a:r>
              <a:rPr lang="en-US" dirty="0" smtClean="0"/>
              <a:t>mix, throughout the products’ life cycle.</a:t>
            </a:r>
          </a:p>
          <a:p>
            <a:r>
              <a:rPr lang="en-US" dirty="0"/>
              <a:t>Product/service management involves many activities, such as:</a:t>
            </a:r>
          </a:p>
          <a:p>
            <a:pPr lvl="1"/>
            <a:r>
              <a:rPr lang="en-US" dirty="0" smtClean="0"/>
              <a:t>Discovering </a:t>
            </a:r>
            <a:r>
              <a:rPr lang="en-US" dirty="0"/>
              <a:t>new-product opportunities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marketing plans and strategies for products</a:t>
            </a:r>
          </a:p>
          <a:p>
            <a:pPr lvl="1"/>
            <a:r>
              <a:rPr lang="en-US" dirty="0" smtClean="0"/>
              <a:t>Coordinating </a:t>
            </a:r>
            <a:r>
              <a:rPr lang="en-US" dirty="0"/>
              <a:t>the product mix</a:t>
            </a:r>
          </a:p>
          <a:p>
            <a:pPr lvl="1"/>
            <a:r>
              <a:rPr lang="en-US" dirty="0" smtClean="0"/>
              <a:t>Sustaining </a:t>
            </a:r>
            <a:r>
              <a:rPr lang="en-US" dirty="0"/>
              <a:t>successful products as long as possible</a:t>
            </a:r>
          </a:p>
          <a:p>
            <a:pPr lvl="1"/>
            <a:r>
              <a:rPr lang="en-US" dirty="0" smtClean="0"/>
              <a:t>Reassessing </a:t>
            </a:r>
            <a:r>
              <a:rPr lang="en-US" dirty="0"/>
              <a:t>products that are not meeting expectations</a:t>
            </a:r>
          </a:p>
          <a:p>
            <a:pPr lvl="1"/>
            <a:r>
              <a:rPr lang="en-US" dirty="0" smtClean="0"/>
              <a:t>Eliminating </a:t>
            </a:r>
            <a:r>
              <a:rPr lang="en-US" dirty="0"/>
              <a:t>products that have become liabilities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Every business participates in product/service management, whether its </a:t>
            </a:r>
            <a:r>
              <a:rPr lang="en-US" sz="3000" dirty="0" smtClean="0"/>
              <a:t>employees realize </a:t>
            </a:r>
            <a:r>
              <a:rPr lang="en-US" sz="3000" dirty="0"/>
              <a:t>it or not!</a:t>
            </a:r>
          </a:p>
        </p:txBody>
      </p:sp>
    </p:spTree>
    <p:extLst>
      <p:ext uri="{BB962C8B-B14F-4D97-AF65-F5344CB8AC3E}">
        <p14:creationId xmlns:p14="http://schemas.microsoft.com/office/powerpoint/2010/main" val="242599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Product/Service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Customer </a:t>
            </a:r>
            <a:r>
              <a:rPr lang="en-US" b="1" dirty="0"/>
              <a:t>needs and wants</a:t>
            </a:r>
          </a:p>
          <a:p>
            <a:r>
              <a:rPr lang="en-US" b="1" dirty="0" smtClean="0"/>
              <a:t>Company </a:t>
            </a:r>
            <a:r>
              <a:rPr lang="en-US" b="1" dirty="0"/>
              <a:t>goals and strategies</a:t>
            </a:r>
          </a:p>
          <a:p>
            <a:r>
              <a:rPr lang="en-US" b="1" dirty="0" smtClean="0"/>
              <a:t>Costs </a:t>
            </a:r>
            <a:r>
              <a:rPr lang="en-US" b="1" dirty="0"/>
              <a:t>and available resources</a:t>
            </a:r>
          </a:p>
          <a:p>
            <a:r>
              <a:rPr lang="en-US" b="1" dirty="0" smtClean="0"/>
              <a:t>Competition</a:t>
            </a:r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product itself</a:t>
            </a:r>
          </a:p>
          <a:p>
            <a:r>
              <a:rPr lang="en-US" b="1" dirty="0" smtClean="0"/>
              <a:t>Government </a:t>
            </a:r>
            <a:r>
              <a:rPr lang="en-US" b="1" dirty="0"/>
              <a:t>regulations</a:t>
            </a:r>
          </a:p>
          <a:p>
            <a:r>
              <a:rPr lang="en-US" b="1" dirty="0" smtClean="0"/>
              <a:t>Stage </a:t>
            </a:r>
            <a:r>
              <a:rPr lang="en-US" b="1" dirty="0"/>
              <a:t>in the product life </a:t>
            </a:r>
            <a:r>
              <a:rPr lang="en-US" b="1" dirty="0" smtClean="0"/>
              <a:t>cycle (introduction, growth, maturity, and decline)</a:t>
            </a:r>
            <a:endParaRPr lang="en-US" b="1" dirty="0"/>
          </a:p>
          <a:p>
            <a:r>
              <a:rPr lang="en-US" b="1" dirty="0" smtClean="0"/>
              <a:t>Business </a:t>
            </a:r>
            <a:r>
              <a:rPr lang="en-US" b="1" dirty="0"/>
              <a:t>and economic trends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524000"/>
            <a:ext cx="4136137" cy="4572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098" name="Picture 2" descr="C:\Users\meltonm\AppData\Local\Microsoft\Windows\Temporary Internet Files\Content.IE5\H5V27B7T\MM90028396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71600"/>
            <a:ext cx="119084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ltonm\AppData\Local\Microsoft\Windows\Temporary Internet Files\Content.IE5\BODNESX7\MP9004243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93" y="1339453"/>
            <a:ext cx="1554312" cy="10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ltonm\AppData\Local\Microsoft\Windows\Temporary Internet Files\Content.IE5\H5V27B7T\MP90034203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22" y="2667000"/>
            <a:ext cx="3387760" cy="24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ltonm\AppData\Local\Microsoft\Windows\Temporary Internet Files\Content.IE5\3ZKYBK8I\MC90044145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66" y="5083602"/>
            <a:ext cx="1581912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eltonm\AppData\Local\Microsoft\Windows\Temporary Internet Files\Content.IE5\H5V27B7T\MC91021632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83602"/>
            <a:ext cx="1544635" cy="16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0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Improved </a:t>
            </a:r>
            <a:r>
              <a:rPr lang="en-US" b="1" dirty="0"/>
              <a:t>sales and profits</a:t>
            </a:r>
          </a:p>
          <a:p>
            <a:r>
              <a:rPr lang="en-US" b="1" dirty="0" smtClean="0"/>
              <a:t>Improved </a:t>
            </a:r>
            <a:r>
              <a:rPr lang="en-US" b="1" dirty="0"/>
              <a:t>market share </a:t>
            </a:r>
            <a:r>
              <a:rPr lang="en-US" b="1" dirty="0" smtClean="0"/>
              <a:t>and competitiveness</a:t>
            </a:r>
            <a:endParaRPr lang="en-US" b="1" dirty="0"/>
          </a:p>
          <a:p>
            <a:r>
              <a:rPr lang="en-US" b="1" dirty="0" smtClean="0"/>
              <a:t>New </a:t>
            </a:r>
            <a:r>
              <a:rPr lang="en-US" b="1" dirty="0"/>
              <a:t>customers</a:t>
            </a:r>
          </a:p>
          <a:p>
            <a:r>
              <a:rPr lang="en-US" b="1" dirty="0" smtClean="0"/>
              <a:t>Less </a:t>
            </a:r>
            <a:r>
              <a:rPr lang="en-US" b="1" dirty="0"/>
              <a:t>exposure to financial risk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Successful Product/Service Management</a:t>
            </a:r>
            <a:endParaRPr lang="en-US" dirty="0"/>
          </a:p>
        </p:txBody>
      </p:sp>
      <p:pic>
        <p:nvPicPr>
          <p:cNvPr id="5122" name="Picture 2" descr="C:\Users\meltonm\AppData\Local\Microsoft\Windows\Temporary Internet Files\Content.IE5\BODNESX7\MC900429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8" y="3200400"/>
            <a:ext cx="3074897" cy="28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eltonm\AppData\Local\Microsoft\Windows\Temporary Internet Files\Content.IE5\H5V27B7T\MC9000370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87320"/>
            <a:ext cx="2819400" cy="2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7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Product/Service Management in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Positioning – the strategy in which a business creates a certain image or impression of a product in the mind of the customer</a:t>
            </a:r>
          </a:p>
          <a:p>
            <a:r>
              <a:rPr lang="en-US" dirty="0" smtClean="0"/>
              <a:t>Improves Success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Gives the product an image</a:t>
            </a:r>
          </a:p>
          <a:p>
            <a:pPr lvl="1"/>
            <a:r>
              <a:rPr lang="en-US" dirty="0" smtClean="0"/>
              <a:t>A corporate brand is all of the combined impressions &amp; experiences associated with a company</a:t>
            </a:r>
            <a:endParaRPr lang="en-US" dirty="0"/>
          </a:p>
        </p:txBody>
      </p:sp>
      <p:pic>
        <p:nvPicPr>
          <p:cNvPr id="6147" name="Picture 3" descr="C:\Users\meltonm\AppData\Local\Microsoft\Windows\Temporary Internet Files\Content.IE5\3ZKYBK8I\MP900385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895600" cy="2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eltonm\AppData\Local\Microsoft\Windows\Temporary Internet Files\Content.IE5\H5V27B7T\MP9004423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61929"/>
            <a:ext cx="2514600" cy="16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375</TotalTime>
  <Words>679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Ind. 4.03 – Acquire a foundational knowledge of product/service management to understand its scope and nature.</vt:lpstr>
      <vt:lpstr>So What…..</vt:lpstr>
      <vt:lpstr>Product/Service Management</vt:lpstr>
      <vt:lpstr>Products</vt:lpstr>
      <vt:lpstr>Products</vt:lpstr>
      <vt:lpstr>Every business participates in product/service management, whether its employees realize it or not!</vt:lpstr>
      <vt:lpstr>Factors that affect Product/Service Management</vt:lpstr>
      <vt:lpstr>Benefits of Successful Product/Service Management</vt:lpstr>
      <vt:lpstr>Role of Product/Service Management in Marketing</vt:lpstr>
      <vt:lpstr>Image Activity</vt:lpstr>
      <vt:lpstr>Phases of Product/Service Management</vt:lpstr>
      <vt:lpstr>Phases of Product/Service Management</vt:lpstr>
      <vt:lpstr>Phases of Product/Service Management</vt:lpstr>
    </vt:vector>
  </TitlesOfParts>
  <Company>Stanly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Ind. 4.03 – Acquire a foundational knowledge of product/service management to understand its scope and nature.</dc:title>
  <dc:creator>Amanda Melton</dc:creator>
  <cp:lastModifiedBy>Sherry Musselwhite</cp:lastModifiedBy>
  <cp:revision>16</cp:revision>
  <dcterms:created xsi:type="dcterms:W3CDTF">2012-10-10T11:21:26Z</dcterms:created>
  <dcterms:modified xsi:type="dcterms:W3CDTF">2014-04-27T23:55:41Z</dcterms:modified>
</cp:coreProperties>
</file>